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</p:sldIdLst>
  <p:sldSz cx="9144000" cy="5143500" type="screen16x9"/>
  <p:notesSz cx="6858000" cy="9144000"/>
  <p:embeddedFontLst>
    <p:embeddedFont>
      <p:font typeface="Raleway" panose="020B060402020202020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Roboto Slab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23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504bdeac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504bdeac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504bdeac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504bdeac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504bdeac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504bdeac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504bdeac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504bdeac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504bdeac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a504bdeac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504bdeac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504bdeac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504bdeac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504bdeac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504bdeac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504bdeac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504bdeac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a504bdeac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504bdeac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504bdeac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15a78e3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a15a78e3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504bdeac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504bdeac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139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504bdeac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504bdeac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504bdeac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504bdeac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504bdeac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504bdeac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84e4136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84e4136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504bdeac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504bdeac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a15a78e3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a15a78e3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a15a78e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a15a78e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a15a78e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a15a78e3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a504bdeac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a504bdeac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a01de54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a01de54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84e4136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184e4136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504bde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504bde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504bdea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504bdea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504bdeac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504bdeac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504bdea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504bdea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504bde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504bde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504bdea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a504bdea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1" name="Google Shape;11;p2" descr="Presentación template para Cliengo-0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atula Violeta">
  <p:cSld name="TITLE_1_1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2" descr="Presentación Potenciales Inversores-0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733225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/>
          </p:nvPr>
        </p:nvSpPr>
        <p:spPr>
          <a:xfrm>
            <a:off x="812400" y="2848925"/>
            <a:ext cx="85206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violeta">
  <p:cSld name="TITLE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 descr="Presentación Potenciales Inversores-1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83800" y="1228675"/>
            <a:ext cx="794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atula Verde">
  <p:cSld name="TITLE_1_1_1_1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4" descr="Presentación Potenciales Inversores-08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733225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2"/>
          </p:nvPr>
        </p:nvSpPr>
        <p:spPr>
          <a:xfrm>
            <a:off x="812400" y="2848925"/>
            <a:ext cx="85206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Verde">
  <p:cSld name="TITLE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 descr="Presentación Potenciales Inversores-0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83800" y="1228675"/>
            <a:ext cx="794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atula Magenta">
  <p:cSld name="TITLE_1_1_1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 descr="Presentación Potenciales Inversore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733225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 idx="2"/>
          </p:nvPr>
        </p:nvSpPr>
        <p:spPr>
          <a:xfrm>
            <a:off x="812400" y="2848925"/>
            <a:ext cx="85206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Magenta">
  <p:cSld name="TITLE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 descr="Presentación Potenciales Inversores-1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883800" y="1228675"/>
            <a:ext cx="794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atula Amarilla">
  <p:cSld name="TITLE_1_1_1_1_1_1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9" descr="Presentación Potenciales Inversores-0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733225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title" idx="2"/>
          </p:nvPr>
        </p:nvSpPr>
        <p:spPr>
          <a:xfrm>
            <a:off x="812400" y="2848925"/>
            <a:ext cx="85206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amarillo">
  <p:cSld name="TITLE_1_1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0" descr="Presentación Potenciales Inversores-09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83800" y="1228675"/>
            <a:ext cx="794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4" name="Google Shape;14;p3" descr="Presentación template para Cliengo-0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atula Verde 1">
  <p:cSld name="TITLE_1_1_1_1_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1" descr="Presentación Potenciales Inversores-08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733225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 idx="2"/>
          </p:nvPr>
        </p:nvSpPr>
        <p:spPr>
          <a:xfrm>
            <a:off x="812400" y="2848925"/>
            <a:ext cx="85206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7" name="Google Shape;17;p4" descr="Presentación template para Cliengo-04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Presentación template para Cliengo-05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_HEADER_2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 descr="Presentación template para Cliengo-06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6" name="Google Shape;26;p7" descr="Presentación template para Cliengo-01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9" name="Google Shape;29;p8" descr="Presentación template para Cliengo-0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_HEADER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2" name="Google Shape;32;p9" descr="Presentación template para Cliengo-0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5" name="Google Shape;35;p10" descr="Presentación template para Cliengo-09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4" y="0"/>
            <a:ext cx="91384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o9v0nQhBq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engo.com/a/MyCRMweb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/>
        </p:nvSpPr>
        <p:spPr>
          <a:xfrm>
            <a:off x="528625" y="2810875"/>
            <a:ext cx="24165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 amigable </a:t>
            </a:r>
            <a:r>
              <a:rPr lang="en" sz="1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chatbot</a:t>
            </a: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que convierte a los visitantes de tu sitio web en leads.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 idx="4294967295"/>
          </p:nvPr>
        </p:nvSpPr>
        <p:spPr>
          <a:xfrm>
            <a:off x="5347550" y="2228400"/>
            <a:ext cx="36558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Responder de inmediato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ayuda a </a:t>
            </a:r>
            <a:r>
              <a:rPr lang="en" sz="2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vender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más</a:t>
            </a:r>
            <a:endParaRPr sz="2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5353950" y="1405325"/>
            <a:ext cx="3241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 CLIENGO nos dimos cuenta de que...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525" y="1504950"/>
            <a:ext cx="2593200" cy="31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 rotWithShape="1">
          <a:blip r:embed="rId4">
            <a:alphaModFix/>
          </a:blip>
          <a:srcRect l="60056" t="16100" r="5864"/>
          <a:stretch/>
        </p:blipFill>
        <p:spPr>
          <a:xfrm>
            <a:off x="1856250" y="1581150"/>
            <a:ext cx="2815024" cy="27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2"/>
          <p:cNvSpPr txBox="1">
            <a:spLocks noGrp="1"/>
          </p:cNvSpPr>
          <p:nvPr>
            <p:ph type="title" idx="4294967295"/>
          </p:nvPr>
        </p:nvSpPr>
        <p:spPr>
          <a:xfrm>
            <a:off x="883875" y="899440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La ausencia de atención instantánea genera frustración </a:t>
            </a:r>
            <a:endParaRPr sz="18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 idx="4294967295"/>
          </p:nvPr>
        </p:nvSpPr>
        <p:spPr>
          <a:xfrm>
            <a:off x="883875" y="674390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Principales causas que desmotivan a los visitantes:</a:t>
            </a:r>
            <a:endParaRPr sz="18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 rotWithShape="1">
          <a:blip r:embed="rId3">
            <a:alphaModFix/>
          </a:blip>
          <a:srcRect l="1060" r="2554"/>
          <a:stretch/>
        </p:blipFill>
        <p:spPr>
          <a:xfrm>
            <a:off x="1989900" y="1123500"/>
            <a:ext cx="5489624" cy="39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 idx="4294967295"/>
          </p:nvPr>
        </p:nvSpPr>
        <p:spPr>
          <a:xfrm>
            <a:off x="5658575" y="1870525"/>
            <a:ext cx="3191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Esto es lo que puede hacer  </a:t>
            </a: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Cliengo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/>
        </p:nvSpPr>
        <p:spPr>
          <a:xfrm>
            <a:off x="1025375" y="1267125"/>
            <a:ext cx="39597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Nuestro </a:t>
            </a:r>
            <a:r>
              <a:rPr lang="en" sz="240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chatbot </a:t>
            </a: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automático simula el comportamiento de una persona real para </a:t>
            </a:r>
            <a:r>
              <a:rPr lang="en" sz="240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obtener los datos de contacto de tus visitantes.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23029"/>
          <a:stretch/>
        </p:blipFill>
        <p:spPr>
          <a:xfrm>
            <a:off x="5945125" y="914775"/>
            <a:ext cx="2316700" cy="37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 idx="4294967295"/>
          </p:nvPr>
        </p:nvSpPr>
        <p:spPr>
          <a:xfrm>
            <a:off x="883875" y="1051840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¿Por qué las compañías usan Cliengo?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36"/>
          <p:cNvSpPr/>
          <p:nvPr/>
        </p:nvSpPr>
        <p:spPr>
          <a:xfrm>
            <a:off x="1006875" y="1832200"/>
            <a:ext cx="3750600" cy="2374500"/>
          </a:xfrm>
          <a:prstGeom prst="rect">
            <a:avLst/>
          </a:prstGeom>
          <a:solidFill>
            <a:srgbClr val="7FA2E8">
              <a:alpha val="3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4294967295"/>
          </p:nvPr>
        </p:nvSpPr>
        <p:spPr>
          <a:xfrm>
            <a:off x="1054125" y="1910300"/>
            <a:ext cx="3638700" cy="18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Cliengo cautiva a tus visitantes </a:t>
            </a: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atendiendo sitios web 24/7.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2" name="Google Shape;172;p36"/>
          <p:cNvSpPr/>
          <p:nvPr/>
        </p:nvSpPr>
        <p:spPr>
          <a:xfrm>
            <a:off x="5035775" y="1832200"/>
            <a:ext cx="3750600" cy="2374500"/>
          </a:xfrm>
          <a:prstGeom prst="rect">
            <a:avLst/>
          </a:prstGeom>
          <a:solidFill>
            <a:srgbClr val="7FA2E8">
              <a:alpha val="3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4294967295"/>
          </p:nvPr>
        </p:nvSpPr>
        <p:spPr>
          <a:xfrm>
            <a:off x="5035775" y="2163200"/>
            <a:ext cx="3697200" cy="1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Cliengo </a:t>
            </a: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mejora </a:t>
            </a: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radicalmente</a:t>
            </a: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 la tasa de conversión</a:t>
            </a: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/>
        </p:nvSpPr>
        <p:spPr>
          <a:xfrm>
            <a:off x="1590000" y="933600"/>
            <a:ext cx="68319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Con Cliengo las empresas obtienen </a:t>
            </a:r>
            <a:r>
              <a:rPr lang="en" sz="2200" b="1">
                <a:solidFill>
                  <a:srgbClr val="66666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 doble de oportunidades de venta</a:t>
            </a:r>
            <a:r>
              <a:rPr lang="en" sz="2200">
                <a:solidFill>
                  <a:srgbClr val="66666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, gracias a la proactividad y adaptabilidad del chat a cualquier tipo de dispositivo.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325" y="2694400"/>
            <a:ext cx="6983250" cy="20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 idx="4294967295"/>
          </p:nvPr>
        </p:nvSpPr>
        <p:spPr>
          <a:xfrm>
            <a:off x="5658575" y="2251525"/>
            <a:ext cx="3191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Plataforma </a:t>
            </a: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Cliengo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title" idx="4294967295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Chatbot multi-idioma “plug &amp; play”</a:t>
            </a:r>
            <a:endParaRPr sz="24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5618775" y="1248100"/>
            <a:ext cx="32136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Personalizar: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Lenguaje</a:t>
            </a: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Color de ventana.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Título de Ventana.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Nombre del Robot de Chat.</a:t>
            </a:r>
            <a:endParaRPr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Mensaje Inicial.</a:t>
            </a:r>
            <a:endParaRPr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Tiempo</a:t>
            </a: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para Mensaje Inicial.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Elegir datos a solicitar.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Agregar preguntas adicionales.</a:t>
            </a:r>
            <a:endParaRPr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Agregar respuestas comunes.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1" name="Google Shape;1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875" y="1449375"/>
            <a:ext cx="2549600" cy="344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 idx="4294967295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666666"/>
                </a:solidFill>
              </a:rPr>
              <a:t>Integración con MyCRMweb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198" name="Google Shape;198;p40"/>
          <p:cNvSpPr txBox="1"/>
          <p:nvPr/>
        </p:nvSpPr>
        <p:spPr>
          <a:xfrm>
            <a:off x="783758" y="1514875"/>
            <a:ext cx="26757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 integración con MyCRMweb permite incorporar los nuevos clientes al módulo de Potenciales. Incluyendo la conversación</a:t>
            </a:r>
            <a:endParaRPr sz="18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0" name="Picture 6" descr="C:\Users\drd\AppData\Local\Temp\SNAGHTML94c404c.PNG">
            <a:extLst>
              <a:ext uri="{FF2B5EF4-FFF2-40B4-BE49-F238E27FC236}">
                <a16:creationId xmlns:a16="http://schemas.microsoft.com/office/drawing/2014/main" id="{1F010108-5257-4EB5-8D94-2B3E8249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8" y="1374936"/>
            <a:ext cx="5176280" cy="35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 descr="http://www.cliengo.com" title="Cliengo: Un Robot de Chat que convierte tus visitas en clien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7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 txBox="1"/>
          <p:nvPr/>
        </p:nvSpPr>
        <p:spPr>
          <a:xfrm>
            <a:off x="2275800" y="66675"/>
            <a:ext cx="4801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Breve video:</a:t>
            </a:r>
            <a:endParaRPr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 idx="4294967295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666666"/>
                </a:solidFill>
              </a:rPr>
              <a:t>Integración con MyCRMweb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198" name="Google Shape;198;p40"/>
          <p:cNvSpPr txBox="1"/>
          <p:nvPr/>
        </p:nvSpPr>
        <p:spPr>
          <a:xfrm>
            <a:off x="754213" y="1514875"/>
            <a:ext cx="2456199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Una vez creado el potencial, lo puede asignar a un comercial o a un distribuidor de forma automática.</a:t>
            </a:r>
            <a:endParaRPr sz="18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Picture 4" descr="C:\Users\drd\AppData\Local\Temp\SNAGHTML944c775.PNG">
            <a:extLst>
              <a:ext uri="{FF2B5EF4-FFF2-40B4-BE49-F238E27FC236}">
                <a16:creationId xmlns:a16="http://schemas.microsoft.com/office/drawing/2014/main" id="{49E36384-4875-456E-8C17-3A2564DC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35" y="1526920"/>
            <a:ext cx="5427840" cy="32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9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 idx="4294967295"/>
          </p:nvPr>
        </p:nvSpPr>
        <p:spPr>
          <a:xfrm>
            <a:off x="883875" y="9784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Respuestas Personalizadas</a:t>
            </a:r>
            <a:endParaRPr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41"/>
          <p:cNvSpPr txBox="1"/>
          <p:nvPr/>
        </p:nvSpPr>
        <p:spPr>
          <a:xfrm>
            <a:off x="5292975" y="1756900"/>
            <a:ext cx="35394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 orientan a </a:t>
            </a:r>
            <a:r>
              <a:rPr lang="en" sz="180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extender y potenciar las posibilidades del chatbot</a:t>
            </a:r>
            <a:r>
              <a:rPr lang="en" sz="18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de Cliengo, permitiendo agregar respuestas a preguntas comunes que tus clientes hagan en el chat.</a:t>
            </a:r>
            <a:endParaRPr sz="1800"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" name="Google Shape;205;p41"/>
          <p:cNvPicPr preferRelativeResize="0"/>
          <p:nvPr/>
        </p:nvPicPr>
        <p:blipFill rotWithShape="1">
          <a:blip r:embed="rId3">
            <a:alphaModFix/>
          </a:blip>
          <a:srcRect r="28119"/>
          <a:stretch/>
        </p:blipFill>
        <p:spPr>
          <a:xfrm>
            <a:off x="1011950" y="1756900"/>
            <a:ext cx="4133000" cy="29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 idx="4294967295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Unirte a la conversación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11" name="Google Shape;211;p42"/>
          <p:cNvSpPr txBox="1"/>
          <p:nvPr/>
        </p:nvSpPr>
        <p:spPr>
          <a:xfrm>
            <a:off x="4893400" y="1788175"/>
            <a:ext cx="39390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 esta nueva función, no solo tu robot maneja la comunicación inicial con tus potenciales clientes. ¡En realidad </a:t>
            </a:r>
            <a:r>
              <a:rPr lang="en" sz="1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tú puedes unirte a la conversación y chatear con tus visitantes!</a:t>
            </a:r>
            <a:endParaRPr sz="1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64" y="1540724"/>
            <a:ext cx="4008936" cy="26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title" idx="4294967295"/>
          </p:nvPr>
        </p:nvSpPr>
        <p:spPr>
          <a:xfrm>
            <a:off x="883875" y="673625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Muy fácil de instalar.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44" descr="scrip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325" y="1625900"/>
            <a:ext cx="5759750" cy="3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 txBox="1"/>
          <p:nvPr/>
        </p:nvSpPr>
        <p:spPr>
          <a:xfrm>
            <a:off x="883875" y="1192075"/>
            <a:ext cx="4801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Sólo necesitas copiar un código en tu sitio web.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6928850" y="1625925"/>
            <a:ext cx="1903500" cy="3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Plataformas: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Wordpress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Joomla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Squarespace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Wix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Webbly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Adobe Muse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OpenCart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Shopify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TiendaNube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Prestashop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>
            <a:spLocks noGrp="1"/>
          </p:cNvSpPr>
          <p:nvPr>
            <p:ph type="title" idx="4294967295"/>
          </p:nvPr>
        </p:nvSpPr>
        <p:spPr>
          <a:xfrm>
            <a:off x="5566300" y="2150850"/>
            <a:ext cx="3235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Algunos resultados con Cliengo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3">
            <a:alphaModFix/>
          </a:blip>
          <a:srcRect t="11925"/>
          <a:stretch/>
        </p:blipFill>
        <p:spPr>
          <a:xfrm>
            <a:off x="0" y="0"/>
            <a:ext cx="9143996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/>
          <p:nvPr/>
        </p:nvSpPr>
        <p:spPr>
          <a:xfrm>
            <a:off x="0" y="-90"/>
            <a:ext cx="9144000" cy="5143500"/>
          </a:xfrm>
          <a:prstGeom prst="rect">
            <a:avLst/>
          </a:prstGeom>
          <a:solidFill>
            <a:srgbClr val="3B3C3D">
              <a:alpha val="30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6"/>
          <p:cNvSpPr/>
          <p:nvPr/>
        </p:nvSpPr>
        <p:spPr>
          <a:xfrm>
            <a:off x="785700" y="1212850"/>
            <a:ext cx="7572600" cy="2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10,000,000</a:t>
            </a:r>
            <a:endParaRPr sz="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2" name="Google Shape;242;p46"/>
          <p:cNvSpPr/>
          <p:nvPr/>
        </p:nvSpPr>
        <p:spPr>
          <a:xfrm>
            <a:off x="1418275" y="3141000"/>
            <a:ext cx="68391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…de conversaciones con clientes.</a:t>
            </a:r>
            <a:endParaRPr sz="3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3" name="Google Shape;2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500" y="880924"/>
            <a:ext cx="2818256" cy="5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6"/>
          <p:cNvSpPr txBox="1"/>
          <p:nvPr/>
        </p:nvSpPr>
        <p:spPr>
          <a:xfrm>
            <a:off x="4218925" y="952725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 alcanzado...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title" idx="4294967295"/>
          </p:nvPr>
        </p:nvSpPr>
        <p:spPr>
          <a:xfrm>
            <a:off x="917450" y="1529450"/>
            <a:ext cx="7948500" cy="13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2CF69"/>
                </a:solidFill>
              </a:rPr>
              <a:t>2x</a:t>
            </a:r>
            <a:endParaRPr sz="9600">
              <a:solidFill>
                <a:srgbClr val="02CF69"/>
              </a:solidFill>
            </a:endParaRPr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4294967295"/>
          </p:nvPr>
        </p:nvSpPr>
        <p:spPr>
          <a:xfrm>
            <a:off x="867100" y="2891750"/>
            <a:ext cx="81615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Duplica</a:t>
            </a:r>
            <a:r>
              <a:rPr lang="en"/>
              <a:t>, como mínimo, </a:t>
            </a:r>
            <a:r>
              <a:rPr lang="en" b="1"/>
              <a:t>la tasa de conversión</a:t>
            </a:r>
            <a:r>
              <a:rPr lang="en"/>
              <a:t> de una website o landing page con formulario.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>
            <a:spLocks noGrp="1"/>
          </p:cNvSpPr>
          <p:nvPr>
            <p:ph type="title" idx="4294967295"/>
          </p:nvPr>
        </p:nvSpPr>
        <p:spPr>
          <a:xfrm>
            <a:off x="1018125" y="1527600"/>
            <a:ext cx="79485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2CF69"/>
                </a:solidFill>
              </a:rPr>
              <a:t>9/10</a:t>
            </a:r>
            <a:endParaRPr sz="9600">
              <a:solidFill>
                <a:srgbClr val="02CF69"/>
              </a:solidFill>
            </a:endParaRPr>
          </a:p>
        </p:txBody>
      </p:sp>
      <p:sp>
        <p:nvSpPr>
          <p:cNvPr id="256" name="Google Shape;256;p48"/>
          <p:cNvSpPr txBox="1">
            <a:spLocks noGrp="1"/>
          </p:cNvSpPr>
          <p:nvPr>
            <p:ph type="body" idx="4294967295"/>
          </p:nvPr>
        </p:nvSpPr>
        <p:spPr>
          <a:xfrm>
            <a:off x="1018125" y="3003850"/>
            <a:ext cx="7948500" cy="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landing pages con formularios y robot de chat, </a:t>
            </a:r>
            <a:r>
              <a:rPr lang="en" b="1"/>
              <a:t>9 de 10 leads provienen del chat</a:t>
            </a:r>
            <a:r>
              <a:rPr lang="en"/>
              <a:t>.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>
            <a:spLocks noGrp="1"/>
          </p:cNvSpPr>
          <p:nvPr>
            <p:ph type="title" idx="4294967295"/>
          </p:nvPr>
        </p:nvSpPr>
        <p:spPr>
          <a:xfrm>
            <a:off x="976175" y="1537850"/>
            <a:ext cx="79485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D60F5"/>
                </a:solidFill>
              </a:rPr>
              <a:t>&lt;5%</a:t>
            </a:r>
            <a:endParaRPr sz="9600">
              <a:solidFill>
                <a:srgbClr val="7D60F5"/>
              </a:solidFill>
            </a:endParaRPr>
          </a:p>
        </p:txBody>
      </p:sp>
      <p:sp>
        <p:nvSpPr>
          <p:cNvPr id="262" name="Google Shape;262;p49"/>
          <p:cNvSpPr txBox="1">
            <a:spLocks noGrp="1"/>
          </p:cNvSpPr>
          <p:nvPr>
            <p:ph type="body" idx="4294967295"/>
          </p:nvPr>
        </p:nvSpPr>
        <p:spPr>
          <a:xfrm>
            <a:off x="1924225" y="3130925"/>
            <a:ext cx="63909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Nuestro robot de chat </a:t>
            </a:r>
            <a:r>
              <a:rPr lang="en" b="1"/>
              <a:t>confesó en 4.59%</a:t>
            </a:r>
            <a:r>
              <a:rPr lang="en"/>
              <a:t> de todos los chats, que es un robot.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title" idx="4294967295"/>
          </p:nvPr>
        </p:nvSpPr>
        <p:spPr>
          <a:xfrm>
            <a:off x="976175" y="1537850"/>
            <a:ext cx="79485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D60F5"/>
                </a:solidFill>
              </a:rPr>
              <a:t>95%</a:t>
            </a:r>
            <a:endParaRPr sz="9600">
              <a:solidFill>
                <a:srgbClr val="7D60F5"/>
              </a:solidFill>
            </a:endParaRPr>
          </a:p>
        </p:txBody>
      </p:sp>
      <p:sp>
        <p:nvSpPr>
          <p:cNvPr id="268" name="Google Shape;268;p50"/>
          <p:cNvSpPr txBox="1">
            <a:spLocks noGrp="1"/>
          </p:cNvSpPr>
          <p:nvPr>
            <p:ph type="body" idx="4294967295"/>
          </p:nvPr>
        </p:nvSpPr>
        <p:spPr>
          <a:xfrm>
            <a:off x="1924225" y="3130925"/>
            <a:ext cx="63909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El 95% de los leads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califican positivamente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la experiencia de conversar con Cliengo.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 idx="4294967295"/>
          </p:nvPr>
        </p:nvSpPr>
        <p:spPr>
          <a:xfrm>
            <a:off x="5443600" y="1709075"/>
            <a:ext cx="3300300" cy="11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Chats: el presente y el futuro para el consumidor </a:t>
            </a:r>
            <a:r>
              <a:rPr lang="en" b="1">
                <a:solidFill>
                  <a:srgbClr val="FFFFFF"/>
                </a:solidFill>
              </a:rPr>
              <a:t>instantáneo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5"/>
          <p:cNvSpPr txBox="1"/>
          <p:nvPr/>
        </p:nvSpPr>
        <p:spPr>
          <a:xfrm>
            <a:off x="186123" y="601941"/>
            <a:ext cx="2910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Pruébalo </a:t>
            </a:r>
            <a:r>
              <a:rPr lang="en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GRATIS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urante 30 dias.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10% descuento usando </a:t>
            </a:r>
            <a:r>
              <a:rPr lang="es-ES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este</a:t>
            </a:r>
            <a:r>
              <a:rPr lang="en" sz="2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 link:</a:t>
            </a:r>
            <a:endParaRPr sz="2400" u="sng" dirty="0">
              <a:solidFill>
                <a:srgbClr val="02CF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297;p55">
            <a:extLst>
              <a:ext uri="{FF2B5EF4-FFF2-40B4-BE49-F238E27FC236}">
                <a16:creationId xmlns:a16="http://schemas.microsoft.com/office/drawing/2014/main" id="{E4CB4491-DB5E-49EF-AE36-499FA82D4881}"/>
              </a:ext>
            </a:extLst>
          </p:cNvPr>
          <p:cNvSpPr txBox="1"/>
          <p:nvPr/>
        </p:nvSpPr>
        <p:spPr>
          <a:xfrm>
            <a:off x="186123" y="2910189"/>
            <a:ext cx="29109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-ES" sz="2400" dirty="0">
                <a:hlinkClick r:id="rId3"/>
              </a:rPr>
              <a:t>https://www.cliengo.com/a/MyCRMweb</a:t>
            </a:r>
            <a:endParaRPr sz="2400" u="sng" dirty="0">
              <a:solidFill>
                <a:srgbClr val="02CF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 idx="4294967295"/>
          </p:nvPr>
        </p:nvSpPr>
        <p:spPr>
          <a:xfrm>
            <a:off x="807875" y="1423856"/>
            <a:ext cx="4241700" cy="15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Hoy los consumidores esperan </a:t>
            </a: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respuestas instantáneas</a:t>
            </a: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de los negocios...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4507475" y="3529125"/>
            <a:ext cx="45519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Sin embargo, la mayoría de las marcas sigue vendiendo como hace 20 años atrás. </a:t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873" y="1602738"/>
            <a:ext cx="2081100" cy="19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 idx="4294967295"/>
          </p:nvPr>
        </p:nvSpPr>
        <p:spPr>
          <a:xfrm>
            <a:off x="951100" y="1261000"/>
            <a:ext cx="3523500" cy="31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Los </a:t>
            </a:r>
            <a:r>
              <a:rPr lang="en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mensajes instantáneos</a:t>
            </a: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se usan incluso más veces que medios sociales.</a:t>
            </a:r>
            <a:endParaRPr sz="2400"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800" y="1247637"/>
            <a:ext cx="4321049" cy="32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981" y="3337975"/>
            <a:ext cx="1037300" cy="10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200" y="923925"/>
            <a:ext cx="57150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 idx="4294967295"/>
          </p:nvPr>
        </p:nvSpPr>
        <p:spPr>
          <a:xfrm>
            <a:off x="5347550" y="1695000"/>
            <a:ext cx="36558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Cómo mejorar la conversión para el consumidor instantáneo con CLIENGO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1143151" y="4014629"/>
            <a:ext cx="1310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Optimización Instantánea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2730350" y="4014625"/>
            <a:ext cx="1136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Disponible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24x7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29"/>
          <p:cNvSpPr txBox="1"/>
          <p:nvPr/>
        </p:nvSpPr>
        <p:spPr>
          <a:xfrm>
            <a:off x="4430385" y="4014629"/>
            <a:ext cx="9639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Ser personal a escala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5891494" y="4014629"/>
            <a:ext cx="11997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Mejor tasa de conversión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7495375" y="4014629"/>
            <a:ext cx="11997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Alertas en tiempo real</a:t>
            </a:r>
            <a:endParaRPr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8" name="Google Shape;128;p29" descr="Elementos Instant Economy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00" y="2419925"/>
            <a:ext cx="8095802" cy="15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>
            <a:spLocks noGrp="1"/>
          </p:cNvSpPr>
          <p:nvPr>
            <p:ph type="title" idx="4294967295"/>
          </p:nvPr>
        </p:nvSpPr>
        <p:spPr>
          <a:xfrm>
            <a:off x="938075" y="1454000"/>
            <a:ext cx="794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El Consumidor Instantáneo</a:t>
            </a:r>
            <a:endParaRPr sz="4000" b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 idx="4294967295"/>
          </p:nvPr>
        </p:nvSpPr>
        <p:spPr>
          <a:xfrm>
            <a:off x="1554425" y="1430475"/>
            <a:ext cx="6551100" cy="28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El vendedor es el principal </a:t>
            </a:r>
            <a:r>
              <a:rPr lang="en" sz="3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optimizador de la conversión</a:t>
            </a:r>
            <a:r>
              <a:rPr lang="en" sz="36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en las tiendas físicas.</a:t>
            </a:r>
            <a:endParaRPr sz="36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En tu sitio web el encargado es </a:t>
            </a:r>
            <a:r>
              <a:rPr lang="en" sz="3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CLIENGO.</a:t>
            </a:r>
            <a:endParaRPr sz="3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528</Words>
  <Application>Microsoft Office PowerPoint</Application>
  <PresentationFormat>Presentación en pantalla (16:9)</PresentationFormat>
  <Paragraphs>76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Roboto</vt:lpstr>
      <vt:lpstr>Raleway</vt:lpstr>
      <vt:lpstr>Roboto Slab</vt:lpstr>
      <vt:lpstr>Arial</vt:lpstr>
      <vt:lpstr>Simple Light</vt:lpstr>
      <vt:lpstr>Presentación de PowerPoint</vt:lpstr>
      <vt:lpstr>Presentación de PowerPoint</vt:lpstr>
      <vt:lpstr>Chats: el presente y el futuro para el consumidor instantáneo</vt:lpstr>
      <vt:lpstr>Hoy los consumidores esperan respuestas instantáneas de los negocios...</vt:lpstr>
      <vt:lpstr>Los mensajes instantáneos se usan incluso más veces que medios sociales.</vt:lpstr>
      <vt:lpstr>Presentación de PowerPoint</vt:lpstr>
      <vt:lpstr>Cómo mejorar la conversión para el consumidor instantáneo con CLIENGO</vt:lpstr>
      <vt:lpstr>El Consumidor Instantáneo</vt:lpstr>
      <vt:lpstr>El vendedor es el principal optimizador de la conversión en las tiendas físicas. En tu sitio web el encargado es CLIENGO.</vt:lpstr>
      <vt:lpstr>Responder de inmediato ayuda a vender más</vt:lpstr>
      <vt:lpstr>La ausencia de atención instantánea genera frustración </vt:lpstr>
      <vt:lpstr>Principales causas que desmotivan a los visitantes:</vt:lpstr>
      <vt:lpstr>Esto es lo que puede hacer  Cliengo</vt:lpstr>
      <vt:lpstr>Presentación de PowerPoint</vt:lpstr>
      <vt:lpstr>¿Por qué las compañías usan Cliengo?</vt:lpstr>
      <vt:lpstr>Presentación de PowerPoint</vt:lpstr>
      <vt:lpstr>Plataforma Cliengo</vt:lpstr>
      <vt:lpstr>Chatbot multi-idioma “plug &amp; play”</vt:lpstr>
      <vt:lpstr>Integración con MyCRMweb</vt:lpstr>
      <vt:lpstr>Integración con MyCRMweb</vt:lpstr>
      <vt:lpstr>Respuestas Personalizadas</vt:lpstr>
      <vt:lpstr>Unirte a la conversación</vt:lpstr>
      <vt:lpstr>Muy fácil de instalar.</vt:lpstr>
      <vt:lpstr>Algunos resultados con Cliengo</vt:lpstr>
      <vt:lpstr>Presentación de PowerPoint</vt:lpstr>
      <vt:lpstr>2x</vt:lpstr>
      <vt:lpstr>9/10</vt:lpstr>
      <vt:lpstr>&lt;5%</vt:lpstr>
      <vt:lpstr>95%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Ribera Diaz</dc:creator>
  <cp:lastModifiedBy>David Ribera Diaz</cp:lastModifiedBy>
  <cp:revision>5</cp:revision>
  <dcterms:modified xsi:type="dcterms:W3CDTF">2018-08-22T08:04:16Z</dcterms:modified>
</cp:coreProperties>
</file>